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8" r:id="rId2"/>
  </p:sldMasterIdLst>
  <p:notesMasterIdLst>
    <p:notesMasterId r:id="rId8"/>
  </p:notesMasterIdLst>
  <p:handoutMasterIdLst>
    <p:handoutMasterId r:id="rId9"/>
  </p:handoutMasterIdLst>
  <p:sldIdLst>
    <p:sldId id="263" r:id="rId3"/>
    <p:sldId id="256" r:id="rId4"/>
    <p:sldId id="264" r:id="rId5"/>
    <p:sldId id="262" r:id="rId6"/>
    <p:sldId id="25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obro došli" id="{E75E278A-FF0E-49A4-B170-79828D63BBAD}">
          <p14:sldIdLst>
            <p14:sldId id="263"/>
            <p14:sldId id="256"/>
            <p14:sldId id="264"/>
          </p14:sldIdLst>
        </p14:section>
        <p14:section name="Dizajn, Dojam, Zajednički rad" id="{B9B51309-D148-4332-87C2-07BE32FBCA3B}">
          <p14:sldIdLst>
            <p14:sldId id="262"/>
            <p14:sldId id="257"/>
          </p14:sldIdLst>
        </p14:section>
        <p14:section name="Dodatne informacij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16A"/>
    <a:srgbClr val="DE664A"/>
    <a:srgbClr val="D2B4A6"/>
    <a:srgbClr val="734F29"/>
    <a:srgbClr val="D24726"/>
    <a:srgbClr val="DD462F"/>
    <a:srgbClr val="AEB785"/>
    <a:srgbClr val="EFD5A2"/>
    <a:srgbClr val="3B3026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49" d="100"/>
          <a:sy n="49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B4866-6749-4913-A890-B448C9DDA6D2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0A7F-11BE-4311-9850-F8BE7DBEBED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7435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Pravokutni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46890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3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69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336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68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06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26516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95973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8020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569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51279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1" name="Pravokutni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047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Pravokut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6205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07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589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29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hr-HR" smtClean="0"/>
              <a:t>11.11.2015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60EDB8-5305-433F-BE41-D7A86D811DB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2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s.wikipedia.org/w/index.php?title=%C5%A0evko_Omerba%C5%A1i%C4%87&amp;action=edit&amp;redlink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0365" y="0"/>
            <a:ext cx="7830355" cy="1280890"/>
          </a:xfrm>
        </p:spPr>
        <p:txBody>
          <a:bodyPr/>
          <a:lstStyle/>
          <a:p>
            <a:r>
              <a:rPr lang="hr-HR" smtClean="0"/>
              <a:t>      IZVANUČIONIČKA NASTAVA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ĐAMIJA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77843" y="2159358"/>
            <a:ext cx="8915400" cy="377762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OŠ </a:t>
            </a:r>
            <a:r>
              <a:rPr lang="hr-HR" sz="4000" dirty="0" smtClean="0"/>
              <a:t>Antuna Mihanovića Klanjec.</a:t>
            </a:r>
          </a:p>
          <a:p>
            <a:endParaRPr lang="hr-HR" sz="4000" dirty="0" smtClean="0"/>
          </a:p>
          <a:p>
            <a:endParaRPr lang="hr-HR" sz="4000" dirty="0" smtClean="0"/>
          </a:p>
          <a:p>
            <a:r>
              <a:rPr lang="hr-HR" sz="4000" smtClean="0"/>
              <a:t>Napravio: </a:t>
            </a:r>
            <a:r>
              <a:rPr lang="hr-HR" sz="4000" smtClean="0"/>
              <a:t>Bruno </a:t>
            </a:r>
            <a:r>
              <a:rPr lang="hr-HR" sz="4000" dirty="0" smtClean="0"/>
              <a:t>Fink      </a:t>
            </a:r>
            <a:r>
              <a:rPr lang="hr-HR" dirty="0" smtClean="0"/>
              <a:t>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4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hr-HR" sz="9600" dirty="0" smtClean="0">
                <a:latin typeface="Segoe UI Light"/>
              </a:rPr>
              <a:t>         ĐAMIJA</a:t>
            </a:r>
            <a:endParaRPr lang="hr-HR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43200" y="5187882"/>
            <a:ext cx="6705599" cy="113779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"/>
              </a:spcBef>
            </a:pPr>
            <a:r>
              <a:rPr lang="hr-HR" sz="3600" b="1" dirty="0"/>
              <a:t>Džamija</a:t>
            </a:r>
            <a:r>
              <a:rPr lang="hr-HR" sz="3600" dirty="0"/>
              <a:t> je </a:t>
            </a:r>
            <a:r>
              <a:rPr lang="hr-HR" sz="3600" dirty="0" smtClean="0"/>
              <a:t>islamska</a:t>
            </a:r>
            <a:r>
              <a:rPr lang="hr-HR" sz="3600" dirty="0"/>
              <a:t> bogomolja, mjesto </a:t>
            </a:r>
            <a:r>
              <a:rPr lang="hr-HR" sz="3600" dirty="0" smtClean="0"/>
              <a:t>klanjanja i </a:t>
            </a:r>
            <a:r>
              <a:rPr lang="hr-HR" sz="3600" dirty="0"/>
              <a:t>zajedničke molitve </a:t>
            </a:r>
            <a:r>
              <a:rPr lang="hr-HR" sz="3600" dirty="0" smtClean="0"/>
              <a:t>muslimana.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45950" y="0"/>
            <a:ext cx="8911687" cy="128089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   ĐAMIJA U ZAGREBU</a:t>
            </a:r>
            <a:endParaRPr lang="hr-HR" sz="6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0655" y="2562895"/>
            <a:ext cx="4353058" cy="3116688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 rot="1066539">
            <a:off x="734096" y="2562895"/>
            <a:ext cx="6272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252525"/>
                </a:solidFill>
                <a:latin typeface="Arial" panose="020B0604020202020204" pitchFamily="34" charset="0"/>
              </a:rPr>
              <a:t>Glavni 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grad Hrvatske, Zagreb, ima jednu od većih džamija u Evropi, mada je za vrijeme Osmanlijskog carstva nije imao ni jednu (pošto ga Osmanlije nisu osvojile</a:t>
            </a:r>
            <a:r>
              <a:rPr lang="hr-HR" dirty="0" smtClean="0">
                <a:solidFill>
                  <a:srgbClr val="252525"/>
                </a:solidFill>
                <a:latin typeface="Arial" panose="020B0604020202020204" pitchFamily="34" charset="0"/>
              </a:rPr>
              <a:t>).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 rot="1112770">
            <a:off x="742869" y="44450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 Zagrebački muftija je bošnjački imam </a:t>
            </a:r>
            <a:r>
              <a:rPr lang="hr-HR" dirty="0" err="1">
                <a:solidFill>
                  <a:srgbClr val="A55858"/>
                </a:solidFill>
                <a:latin typeface="Arial" panose="020B0604020202020204" pitchFamily="34" charset="0"/>
                <a:hlinkClick r:id="rId3" tooltip="Ševko Omerbašić (stranica ne postoji)"/>
              </a:rPr>
              <a:t>Ševko</a:t>
            </a:r>
            <a:r>
              <a:rPr lang="hr-HR" dirty="0">
                <a:solidFill>
                  <a:srgbClr val="A55858"/>
                </a:solidFill>
                <a:latin typeface="Arial" panose="020B0604020202020204" pitchFamily="34" charset="0"/>
                <a:hlinkClick r:id="rId3" tooltip="Ševko Omerbašić (stranica ne postoji)"/>
              </a:rPr>
              <a:t> </a:t>
            </a:r>
            <a:r>
              <a:rPr lang="hr-HR" dirty="0" err="1">
                <a:solidFill>
                  <a:srgbClr val="A55858"/>
                </a:solidFill>
                <a:latin typeface="Arial" panose="020B0604020202020204" pitchFamily="34" charset="0"/>
                <a:hlinkClick r:id="rId3" tooltip="Ševko Omerbašić (stranica ne postoji)"/>
              </a:rPr>
              <a:t>Omerbašić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, predsjednik islamske zajednice u Hrvatskoj.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38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3950" y="0"/>
            <a:ext cx="8091710" cy="1280890"/>
          </a:xfrm>
        </p:spPr>
        <p:txBody>
          <a:bodyPr>
            <a:no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hr-HR" sz="8000" dirty="0" smtClean="0">
                <a:latin typeface="Segoe UI Light"/>
              </a:rPr>
              <a:t>        ĐAMIJA</a:t>
            </a:r>
            <a:endParaRPr lang="hr-HR" sz="8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" y="1325880"/>
            <a:ext cx="6403983" cy="5532120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Segoe UI"/>
              </a:rPr>
              <a:t> </a:t>
            </a:r>
            <a:r>
              <a:rPr lang="hr-HR" sz="2400" dirty="0" smtClean="0"/>
              <a:t>Širenjem </a:t>
            </a:r>
            <a:r>
              <a:rPr lang="hr-HR" sz="2400" dirty="0"/>
              <a:t>islama svaki grad </a:t>
            </a:r>
            <a:r>
              <a:rPr lang="hr-HR" sz="2400" dirty="0" smtClean="0"/>
              <a:t>dobiva </a:t>
            </a:r>
            <a:r>
              <a:rPr lang="hr-HR" sz="2400" dirty="0"/>
              <a:t>džamiju, uskoro i više njih, a i sela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U</a:t>
            </a:r>
            <a:r>
              <a:rPr lang="hr-HR" sz="2400" dirty="0"/>
              <a:t> </a:t>
            </a:r>
            <a:r>
              <a:rPr lang="hr-HR" sz="2400" dirty="0" smtClean="0"/>
              <a:t>Istočnom Rimskom Carstvu</a:t>
            </a:r>
            <a:r>
              <a:rPr lang="hr-HR" sz="2400" dirty="0"/>
              <a:t> su nakon osvajanja od strane </a:t>
            </a:r>
            <a:r>
              <a:rPr lang="hr-HR" sz="2400" dirty="0" smtClean="0"/>
              <a:t>Turaka</a:t>
            </a:r>
            <a:r>
              <a:rPr lang="hr-HR" sz="2400" dirty="0"/>
              <a:t> u pravilu </a:t>
            </a:r>
            <a:r>
              <a:rPr lang="hr-HR" sz="2400" dirty="0" smtClean="0"/>
              <a:t>kršćanske</a:t>
            </a:r>
            <a:r>
              <a:rPr lang="hr-HR" sz="2400" dirty="0"/>
              <a:t> crkve rušene, ili </a:t>
            </a:r>
            <a:r>
              <a:rPr lang="hr-HR" sz="2400" dirty="0" smtClean="0"/>
              <a:t>su </a:t>
            </a:r>
            <a:r>
              <a:rPr lang="hr-HR" sz="2400" dirty="0"/>
              <a:t>pregrađivane u </a:t>
            </a:r>
            <a:r>
              <a:rPr lang="hr-HR" sz="2400" dirty="0" smtClean="0"/>
              <a:t>džamije.</a:t>
            </a:r>
          </a:p>
          <a:p>
            <a:r>
              <a:rPr lang="hr-HR" sz="2400" dirty="0" smtClean="0"/>
              <a:t>npr</a:t>
            </a:r>
            <a:r>
              <a:rPr lang="hr-HR" sz="2400" dirty="0"/>
              <a:t>. </a:t>
            </a:r>
            <a:r>
              <a:rPr lang="hr-HR" sz="2400" dirty="0" smtClean="0"/>
              <a:t>crkva </a:t>
            </a:r>
            <a:r>
              <a:rPr lang="hr-HR" sz="2400" dirty="0" smtClean="0"/>
              <a:t>svete Sofije</a:t>
            </a:r>
            <a:r>
              <a:rPr lang="hr-HR" sz="2400" dirty="0"/>
              <a:t> u </a:t>
            </a:r>
            <a:r>
              <a:rPr lang="hr-HR" sz="2400" dirty="0" err="1" smtClean="0"/>
              <a:t>Instambulu</a:t>
            </a:r>
            <a:r>
              <a:rPr lang="hr-HR" sz="2400" dirty="0" smtClean="0"/>
              <a:t>; </a:t>
            </a:r>
            <a:r>
              <a:rPr lang="hr-HR" sz="2400" dirty="0"/>
              <a:t>crkva sv. Ivana u </a:t>
            </a:r>
            <a:r>
              <a:rPr lang="hr-HR" sz="2400" dirty="0" smtClean="0"/>
              <a:t>Dansku; </a:t>
            </a:r>
            <a:r>
              <a:rPr lang="hr-HR" sz="2400" dirty="0"/>
              <a:t>crkva </a:t>
            </a:r>
            <a:r>
              <a:rPr lang="hr-HR" sz="2400" dirty="0" err="1"/>
              <a:t>Samuelova</a:t>
            </a:r>
            <a:r>
              <a:rPr lang="hr-HR" sz="2400" dirty="0"/>
              <a:t> groba kod </a:t>
            </a:r>
            <a:r>
              <a:rPr lang="hr-HR" sz="2400" dirty="0" smtClean="0"/>
              <a:t>Jeruzalemu</a:t>
            </a:r>
            <a:endParaRPr lang="hr-HR" sz="2400" dirty="0" smtClean="0"/>
          </a:p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6" y="4833968"/>
            <a:ext cx="2560320" cy="14386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71" y="4833968"/>
            <a:ext cx="2560320" cy="14386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37" y="1729501"/>
            <a:ext cx="5271152" cy="29644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607" y="1325880"/>
            <a:ext cx="5769393" cy="323088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052" y="4556768"/>
            <a:ext cx="2609850" cy="230123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4416" y="4556768"/>
            <a:ext cx="3170653" cy="23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8184" y="153081"/>
            <a:ext cx="8911687" cy="1280890"/>
          </a:xfrm>
        </p:spPr>
        <p:txBody>
          <a:bodyPr>
            <a:noAutofit/>
          </a:bodyPr>
          <a:lstStyle/>
          <a:p>
            <a:pPr algn="l" defTabSz="914400">
              <a:spcBef>
                <a:spcPct val="0"/>
              </a:spcBef>
              <a:buNone/>
            </a:pPr>
            <a:r>
              <a:rPr lang="hr-HR" sz="8000" dirty="0" smtClean="0"/>
              <a:t>         ĐAMIJA</a:t>
            </a:r>
            <a:endParaRPr lang="hr-HR" sz="8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endParaRPr lang="hr-HR" dirty="0" smtClean="0"/>
          </a:p>
          <a:p>
            <a:pPr marL="0" indent="0" algn="l" defTabSz="914400">
              <a:lnSpc>
                <a:spcPct val="150000"/>
              </a:lnSpc>
              <a:spcBef>
                <a:spcPct val="30000"/>
              </a:spcBef>
              <a:buNone/>
            </a:pPr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3" y="4495751"/>
            <a:ext cx="4034458" cy="16820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28" y="1840906"/>
            <a:ext cx="4038600" cy="225742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 rot="1232065">
            <a:off x="1055039" y="31054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U džamiji se često nalazi molitvena niša </a:t>
            </a:r>
            <a:r>
              <a:rPr lang="hr-HR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hr-HR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mihrab</a:t>
            </a:r>
            <a:r>
              <a:rPr lang="hr-HR" dirty="0" smtClean="0">
                <a:solidFill>
                  <a:srgbClr val="252525"/>
                </a:solidFill>
                <a:latin typeface="Arial" panose="020B0604020202020204" pitchFamily="34" charset="0"/>
              </a:rPr>
              <a:t>) 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- ali često je dovoljna i crta, strelica ili pločica s riječi </a:t>
            </a:r>
            <a:r>
              <a:rPr lang="hr-HR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qibla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 - kako bi se odredio pravac prema </a:t>
            </a:r>
            <a:r>
              <a:rPr lang="hr-HR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ćabi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hr-HR" dirty="0" smtClean="0">
                <a:solidFill>
                  <a:srgbClr val="252525"/>
                </a:solidFill>
                <a:latin typeface="Arial" panose="020B0604020202020204" pitchFamily="34" charset="0"/>
              </a:rPr>
              <a:t>u Meki, </a:t>
            </a:r>
            <a:r>
              <a:rPr lang="hr-HR" dirty="0">
                <a:solidFill>
                  <a:srgbClr val="252525"/>
                </a:solidFill>
                <a:latin typeface="Arial" panose="020B0604020202020204" pitchFamily="34" charset="0"/>
              </a:rPr>
              <a:t>najvećem svetištu islama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82" y="1825625"/>
            <a:ext cx="4038600" cy="225742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774" y="1341812"/>
            <a:ext cx="4786226" cy="289490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775" y="4236720"/>
            <a:ext cx="4786226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</Words>
  <Application>Microsoft Office PowerPoint</Application>
  <PresentationFormat>Prilagođeno</PresentationFormat>
  <Paragraphs>17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Pramen</vt:lpstr>
      <vt:lpstr>      IZVANUČIONIČKA NASTAVA                         ĐAMIJA</vt:lpstr>
      <vt:lpstr>         ĐAMIJA</vt:lpstr>
      <vt:lpstr>   ĐAMIJA U ZAGREBU</vt:lpstr>
      <vt:lpstr>        ĐAMIJA</vt:lpstr>
      <vt:lpstr>         ĐAMIJA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2015-11-01T18:56:46Z</dcterms:created>
  <dcterms:modified xsi:type="dcterms:W3CDTF">2015-11-11T07:35:37Z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